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4"/>
  </p:notesMasterIdLst>
  <p:sldIdLst>
    <p:sldId id="256" r:id="rId2"/>
    <p:sldId id="315" r:id="rId3"/>
    <p:sldId id="306" r:id="rId4"/>
    <p:sldId id="319" r:id="rId5"/>
    <p:sldId id="324" r:id="rId6"/>
    <p:sldId id="328" r:id="rId7"/>
    <p:sldId id="329" r:id="rId8"/>
    <p:sldId id="333" r:id="rId9"/>
    <p:sldId id="322" r:id="rId10"/>
    <p:sldId id="323" r:id="rId11"/>
    <p:sldId id="320" r:id="rId12"/>
    <p:sldId id="325" r:id="rId13"/>
    <p:sldId id="326" r:id="rId14"/>
    <p:sldId id="321" r:id="rId15"/>
    <p:sldId id="317" r:id="rId16"/>
    <p:sldId id="318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32" r:id="rId28"/>
    <p:sldId id="309" r:id="rId29"/>
    <p:sldId id="310" r:id="rId30"/>
    <p:sldId id="331" r:id="rId31"/>
    <p:sldId id="330" r:id="rId32"/>
    <p:sldId id="33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e and Robert James" initials="JaRJ" lastIdx="1" clrIdx="0">
    <p:extLst>
      <p:ext uri="{19B8F6BF-5375-455C-9EA6-DF929625EA0E}">
        <p15:presenceInfo xmlns:p15="http://schemas.microsoft.com/office/powerpoint/2012/main" userId="16229dcca2f94b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1874" autoAdjust="0"/>
  </p:normalViewPr>
  <p:slideViewPr>
    <p:cSldViewPr snapToGrid="0">
      <p:cViewPr varScale="1">
        <p:scale>
          <a:sx n="86" d="100"/>
          <a:sy n="86" d="100"/>
        </p:scale>
        <p:origin x="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Family" userId="16229dcca2f94b36" providerId="LiveId" clId="{57D0F804-6CBF-4314-ABD8-6B49138BB8BF}"/>
    <pc:docChg chg="undo custSel addSld delSld modSld sldOrd">
      <pc:chgData name="James Family" userId="16229dcca2f94b36" providerId="LiveId" clId="{57D0F804-6CBF-4314-ABD8-6B49138BB8BF}" dt="2020-04-25T01:34:36.660" v="631" actId="14100"/>
      <pc:docMkLst>
        <pc:docMk/>
      </pc:docMkLst>
      <pc:sldChg chg="addSp modSp ord">
        <pc:chgData name="James Family" userId="16229dcca2f94b36" providerId="LiveId" clId="{57D0F804-6CBF-4314-ABD8-6B49138BB8BF}" dt="2020-04-25T01:21:49.829" v="609"/>
        <pc:sldMkLst>
          <pc:docMk/>
          <pc:sldMk cId="2714896731" sldId="256"/>
        </pc:sldMkLst>
        <pc:spChg chg="mod">
          <ac:chgData name="James Family" userId="16229dcca2f94b36" providerId="LiveId" clId="{57D0F804-6CBF-4314-ABD8-6B49138BB8BF}" dt="2020-04-25T00:11:24.483" v="131" actId="14100"/>
          <ac:spMkLst>
            <pc:docMk/>
            <pc:sldMk cId="2714896731" sldId="256"/>
            <ac:spMk id="2" creationId="{7B35E0F9-E351-4E70-BEC9-E2CCFA9D19B0}"/>
          </ac:spMkLst>
        </pc:spChg>
        <pc:spChg chg="mod">
          <ac:chgData name="James Family" userId="16229dcca2f94b36" providerId="LiveId" clId="{57D0F804-6CBF-4314-ABD8-6B49138BB8BF}" dt="2020-04-25T00:12:35.009" v="138" actId="14100"/>
          <ac:spMkLst>
            <pc:docMk/>
            <pc:sldMk cId="2714896731" sldId="256"/>
            <ac:spMk id="3" creationId="{9A6A77B1-17BB-4C67-81F2-77963029D087}"/>
          </ac:spMkLst>
        </pc:spChg>
        <pc:picChg chg="add mod">
          <ac:chgData name="James Family" userId="16229dcca2f94b36" providerId="LiveId" clId="{57D0F804-6CBF-4314-ABD8-6B49138BB8BF}" dt="2020-04-25T00:09:19.586" v="119" actId="14100"/>
          <ac:picMkLst>
            <pc:docMk/>
            <pc:sldMk cId="2714896731" sldId="256"/>
            <ac:picMk id="8" creationId="{F3029D95-87F9-44B8-B33D-5E1001652CDC}"/>
          </ac:picMkLst>
        </pc:picChg>
        <pc:picChg chg="add mod">
          <ac:chgData name="James Family" userId="16229dcca2f94b36" providerId="LiveId" clId="{57D0F804-6CBF-4314-ABD8-6B49138BB8BF}" dt="2020-04-25T00:11:33.545" v="133" actId="14100"/>
          <ac:picMkLst>
            <pc:docMk/>
            <pc:sldMk cId="2714896731" sldId="256"/>
            <ac:picMk id="10" creationId="{16BC5A4C-C18A-4360-923D-107A77EF2A56}"/>
          </ac:picMkLst>
        </pc:picChg>
      </pc:sldChg>
      <pc:sldChg chg="addSp modSp">
        <pc:chgData name="James Family" userId="16229dcca2f94b36" providerId="LiveId" clId="{57D0F804-6CBF-4314-ABD8-6B49138BB8BF}" dt="2020-04-25T00:40:43.193" v="165" actId="1076"/>
        <pc:sldMkLst>
          <pc:docMk/>
          <pc:sldMk cId="4077504997" sldId="270"/>
        </pc:sldMkLst>
        <pc:spChg chg="mod">
          <ac:chgData name="James Family" userId="16229dcca2f94b36" providerId="LiveId" clId="{57D0F804-6CBF-4314-ABD8-6B49138BB8BF}" dt="2020-04-25T00:40:40.709" v="164" actId="14100"/>
          <ac:spMkLst>
            <pc:docMk/>
            <pc:sldMk cId="4077504997" sldId="270"/>
            <ac:spMk id="2" creationId="{8D1499EA-5B0F-4135-9E43-B1E21DEAA2AD}"/>
          </ac:spMkLst>
        </pc:spChg>
        <pc:spChg chg="mod">
          <ac:chgData name="James Family" userId="16229dcca2f94b36" providerId="LiveId" clId="{57D0F804-6CBF-4314-ABD8-6B49138BB8BF}" dt="2020-04-25T00:40:36.725" v="163" actId="14100"/>
          <ac:spMkLst>
            <pc:docMk/>
            <pc:sldMk cId="4077504997" sldId="270"/>
            <ac:spMk id="3" creationId="{18D20150-0AE4-4459-8B9F-42B5B4EBA489}"/>
          </ac:spMkLst>
        </pc:spChg>
        <pc:picChg chg="add mod">
          <ac:chgData name="James Family" userId="16229dcca2f94b36" providerId="LiveId" clId="{57D0F804-6CBF-4314-ABD8-6B49138BB8BF}" dt="2020-04-25T00:40:43.193" v="165" actId="1076"/>
          <ac:picMkLst>
            <pc:docMk/>
            <pc:sldMk cId="4077504997" sldId="270"/>
            <ac:picMk id="5" creationId="{0C5F1D28-A625-4E07-96C7-85FD54B9011D}"/>
          </ac:picMkLst>
        </pc:picChg>
      </pc:sldChg>
      <pc:sldChg chg="modSp">
        <pc:chgData name="James Family" userId="16229dcca2f94b36" providerId="LiveId" clId="{57D0F804-6CBF-4314-ABD8-6B49138BB8BF}" dt="2020-04-25T01:34:36.660" v="631" actId="14100"/>
        <pc:sldMkLst>
          <pc:docMk/>
          <pc:sldMk cId="2405492287" sldId="271"/>
        </pc:sldMkLst>
        <pc:spChg chg="mod">
          <ac:chgData name="James Family" userId="16229dcca2f94b36" providerId="LiveId" clId="{57D0F804-6CBF-4314-ABD8-6B49138BB8BF}" dt="2020-04-25T01:34:36.660" v="631" actId="14100"/>
          <ac:spMkLst>
            <pc:docMk/>
            <pc:sldMk cId="2405492287" sldId="271"/>
            <ac:spMk id="2" creationId="{1BF35120-60DA-4FB3-9667-6FE57312F5ED}"/>
          </ac:spMkLst>
        </pc:spChg>
      </pc:sldChg>
      <pc:sldChg chg="modSp">
        <pc:chgData name="James Family" userId="16229dcca2f94b36" providerId="LiveId" clId="{57D0F804-6CBF-4314-ABD8-6B49138BB8BF}" dt="2020-04-25T01:10:59.440" v="436" actId="20577"/>
        <pc:sldMkLst>
          <pc:docMk/>
          <pc:sldMk cId="3813512086" sldId="272"/>
        </pc:sldMkLst>
        <pc:spChg chg="mod">
          <ac:chgData name="James Family" userId="16229dcca2f94b36" providerId="LiveId" clId="{57D0F804-6CBF-4314-ABD8-6B49138BB8BF}" dt="2020-04-25T01:02:04.185" v="294" actId="6549"/>
          <ac:spMkLst>
            <pc:docMk/>
            <pc:sldMk cId="3813512086" sldId="272"/>
            <ac:spMk id="2" creationId="{B1F5692B-F807-46EC-ABC8-E277C39AC691}"/>
          </ac:spMkLst>
        </pc:spChg>
        <pc:spChg chg="mod">
          <ac:chgData name="James Family" userId="16229dcca2f94b36" providerId="LiveId" clId="{57D0F804-6CBF-4314-ABD8-6B49138BB8BF}" dt="2020-04-25T01:10:59.440" v="436" actId="20577"/>
          <ac:spMkLst>
            <pc:docMk/>
            <pc:sldMk cId="3813512086" sldId="272"/>
            <ac:spMk id="3" creationId="{53AFABD1-99BB-4F46-A631-5FD2B00EF1EB}"/>
          </ac:spMkLst>
        </pc:spChg>
      </pc:sldChg>
      <pc:sldChg chg="addSp delSp modSp">
        <pc:chgData name="James Family" userId="16229dcca2f94b36" providerId="LiveId" clId="{57D0F804-6CBF-4314-ABD8-6B49138BB8BF}" dt="2020-04-25T01:00:58.093" v="291" actId="255"/>
        <pc:sldMkLst>
          <pc:docMk/>
          <pc:sldMk cId="130642215" sldId="273"/>
        </pc:sldMkLst>
        <pc:spChg chg="mod">
          <ac:chgData name="James Family" userId="16229dcca2f94b36" providerId="LiveId" clId="{57D0F804-6CBF-4314-ABD8-6B49138BB8BF}" dt="2020-04-25T01:00:58.093" v="291" actId="255"/>
          <ac:spMkLst>
            <pc:docMk/>
            <pc:sldMk cId="130642215" sldId="273"/>
            <ac:spMk id="2" creationId="{D01B7880-603C-4A90-AE04-167CCE412D35}"/>
          </ac:spMkLst>
        </pc:spChg>
        <pc:picChg chg="add del mod">
          <ac:chgData name="James Family" userId="16229dcca2f94b36" providerId="LiveId" clId="{57D0F804-6CBF-4314-ABD8-6B49138BB8BF}" dt="2020-04-25T00:58:44.774" v="213" actId="478"/>
          <ac:picMkLst>
            <pc:docMk/>
            <pc:sldMk cId="130642215" sldId="273"/>
            <ac:picMk id="4" creationId="{A076DC1A-C7F0-4EB7-B68B-34DE97555D4F}"/>
          </ac:picMkLst>
        </pc:picChg>
        <pc:picChg chg="mod">
          <ac:chgData name="James Family" userId="16229dcca2f94b36" providerId="LiveId" clId="{57D0F804-6CBF-4314-ABD8-6B49138BB8BF}" dt="2020-04-25T00:58:20.947" v="208" actId="1076"/>
          <ac:picMkLst>
            <pc:docMk/>
            <pc:sldMk cId="130642215" sldId="273"/>
            <ac:picMk id="5" creationId="{7C8211D1-55A6-4739-BF76-1241F7CACB25}"/>
          </ac:picMkLst>
        </pc:picChg>
        <pc:picChg chg="add del mod">
          <ac:chgData name="James Family" userId="16229dcca2f94b36" providerId="LiveId" clId="{57D0F804-6CBF-4314-ABD8-6B49138BB8BF}" dt="2020-04-25T00:58:44.774" v="213" actId="478"/>
          <ac:picMkLst>
            <pc:docMk/>
            <pc:sldMk cId="130642215" sldId="273"/>
            <ac:picMk id="7" creationId="{9D60B0D5-8A53-4E62-B13C-D057B9C42EE0}"/>
          </ac:picMkLst>
        </pc:picChg>
        <pc:picChg chg="add mod">
          <ac:chgData name="James Family" userId="16229dcca2f94b36" providerId="LiveId" clId="{57D0F804-6CBF-4314-ABD8-6B49138BB8BF}" dt="2020-04-25T00:59:01.707" v="217" actId="1076"/>
          <ac:picMkLst>
            <pc:docMk/>
            <pc:sldMk cId="130642215" sldId="273"/>
            <ac:picMk id="9" creationId="{C73E41E6-5AC6-4FD7-B4B2-1449278B6D47}"/>
          </ac:picMkLst>
        </pc:picChg>
        <pc:picChg chg="add mod">
          <ac:chgData name="James Family" userId="16229dcca2f94b36" providerId="LiveId" clId="{57D0F804-6CBF-4314-ABD8-6B49138BB8BF}" dt="2020-04-25T00:59:20.112" v="221" actId="14100"/>
          <ac:picMkLst>
            <pc:docMk/>
            <pc:sldMk cId="130642215" sldId="273"/>
            <ac:picMk id="11" creationId="{7571C113-D385-47C3-A53D-595B69F8130B}"/>
          </ac:picMkLst>
        </pc:picChg>
      </pc:sldChg>
      <pc:sldChg chg="modSp">
        <pc:chgData name="James Family" userId="16229dcca2f94b36" providerId="LiveId" clId="{57D0F804-6CBF-4314-ABD8-6B49138BB8BF}" dt="2020-04-24T15:45:42.124" v="1" actId="20577"/>
        <pc:sldMkLst>
          <pc:docMk/>
          <pc:sldMk cId="4054765828" sldId="274"/>
        </pc:sldMkLst>
        <pc:spChg chg="mod">
          <ac:chgData name="James Family" userId="16229dcca2f94b36" providerId="LiveId" clId="{57D0F804-6CBF-4314-ABD8-6B49138BB8BF}" dt="2020-04-24T15:45:42.124" v="1" actId="20577"/>
          <ac:spMkLst>
            <pc:docMk/>
            <pc:sldMk cId="4054765828" sldId="274"/>
            <ac:spMk id="3" creationId="{AA717C24-A59A-46DC-9CE5-C9802107F3AB}"/>
          </ac:spMkLst>
        </pc:spChg>
      </pc:sldChg>
      <pc:sldChg chg="modSp">
        <pc:chgData name="James Family" userId="16229dcca2f94b36" providerId="LiveId" clId="{57D0F804-6CBF-4314-ABD8-6B49138BB8BF}" dt="2020-04-24T15:51:52.361" v="113" actId="20577"/>
        <pc:sldMkLst>
          <pc:docMk/>
          <pc:sldMk cId="2512955012" sldId="276"/>
        </pc:sldMkLst>
        <pc:spChg chg="mod">
          <ac:chgData name="James Family" userId="16229dcca2f94b36" providerId="LiveId" clId="{57D0F804-6CBF-4314-ABD8-6B49138BB8BF}" dt="2020-04-24T15:51:52.361" v="113" actId="20577"/>
          <ac:spMkLst>
            <pc:docMk/>
            <pc:sldMk cId="2512955012" sldId="276"/>
            <ac:spMk id="3" creationId="{DE951718-5A60-4C21-A8C9-A2D5C1DCEB8E}"/>
          </ac:spMkLst>
        </pc:spChg>
      </pc:sldChg>
      <pc:sldChg chg="modSp">
        <pc:chgData name="James Family" userId="16229dcca2f94b36" providerId="LiveId" clId="{57D0F804-6CBF-4314-ABD8-6B49138BB8BF}" dt="2020-04-24T15:46:53.775" v="16" actId="20577"/>
        <pc:sldMkLst>
          <pc:docMk/>
          <pc:sldMk cId="3217460409" sldId="277"/>
        </pc:sldMkLst>
        <pc:spChg chg="mod">
          <ac:chgData name="James Family" userId="16229dcca2f94b36" providerId="LiveId" clId="{57D0F804-6CBF-4314-ABD8-6B49138BB8BF}" dt="2020-04-24T15:46:53.775" v="16" actId="20577"/>
          <ac:spMkLst>
            <pc:docMk/>
            <pc:sldMk cId="3217460409" sldId="277"/>
            <ac:spMk id="3" creationId="{3C56F762-3237-4CFE-A0ED-FFCCBCA3F0C7}"/>
          </ac:spMkLst>
        </pc:spChg>
      </pc:sldChg>
      <pc:sldChg chg="modSp">
        <pc:chgData name="James Family" userId="16229dcca2f94b36" providerId="LiveId" clId="{57D0F804-6CBF-4314-ABD8-6B49138BB8BF}" dt="2020-04-25T00:57:45.199" v="207" actId="113"/>
        <pc:sldMkLst>
          <pc:docMk/>
          <pc:sldMk cId="2752267631" sldId="287"/>
        </pc:sldMkLst>
        <pc:spChg chg="mod">
          <ac:chgData name="James Family" userId="16229dcca2f94b36" providerId="LiveId" clId="{57D0F804-6CBF-4314-ABD8-6B49138BB8BF}" dt="2020-04-25T00:57:45.199" v="207" actId="113"/>
          <ac:spMkLst>
            <pc:docMk/>
            <pc:sldMk cId="2752267631" sldId="287"/>
            <ac:spMk id="2" creationId="{DDA83017-4B6D-4009-B6EA-888498F23DF7}"/>
          </ac:spMkLst>
        </pc:spChg>
        <pc:spChg chg="mod">
          <ac:chgData name="James Family" userId="16229dcca2f94b36" providerId="LiveId" clId="{57D0F804-6CBF-4314-ABD8-6B49138BB8BF}" dt="2020-04-25T00:57:10.046" v="168" actId="6549"/>
          <ac:spMkLst>
            <pc:docMk/>
            <pc:sldMk cId="2752267631" sldId="287"/>
            <ac:spMk id="3" creationId="{D08957F6-E1C2-4E24-80B6-86AAC7E11C5A}"/>
          </ac:spMkLst>
        </pc:spChg>
      </pc:sldChg>
      <pc:sldChg chg="new del">
        <pc:chgData name="James Family" userId="16229dcca2f94b36" providerId="LiveId" clId="{57D0F804-6CBF-4314-ABD8-6B49138BB8BF}" dt="2020-04-25T00:18:08.845" v="140" actId="47"/>
        <pc:sldMkLst>
          <pc:docMk/>
          <pc:sldMk cId="899693318" sldId="291"/>
        </pc:sldMkLst>
      </pc:sldChg>
      <pc:sldChg chg="modSp new">
        <pc:chgData name="James Family" userId="16229dcca2f94b36" providerId="LiveId" clId="{57D0F804-6CBF-4314-ABD8-6B49138BB8BF}" dt="2020-04-25T00:18:45.452" v="160" actId="14100"/>
        <pc:sldMkLst>
          <pc:docMk/>
          <pc:sldMk cId="2362840503" sldId="291"/>
        </pc:sldMkLst>
        <pc:spChg chg="mod">
          <ac:chgData name="James Family" userId="16229dcca2f94b36" providerId="LiveId" clId="{57D0F804-6CBF-4314-ABD8-6B49138BB8BF}" dt="2020-04-25T00:18:31.562" v="157" actId="27636"/>
          <ac:spMkLst>
            <pc:docMk/>
            <pc:sldMk cId="2362840503" sldId="291"/>
            <ac:spMk id="2" creationId="{8BB69E6F-24AC-4DC0-B1FF-BD8BCC6305A3}"/>
          </ac:spMkLst>
        </pc:spChg>
        <pc:spChg chg="mod">
          <ac:chgData name="James Family" userId="16229dcca2f94b36" providerId="LiveId" clId="{57D0F804-6CBF-4314-ABD8-6B49138BB8BF}" dt="2020-04-25T00:18:45.452" v="160" actId="14100"/>
          <ac:spMkLst>
            <pc:docMk/>
            <pc:sldMk cId="2362840503" sldId="291"/>
            <ac:spMk id="3" creationId="{2ABDD640-9F44-431E-8750-4618518B2CE8}"/>
          </ac:spMkLst>
        </pc:spChg>
      </pc:sldChg>
      <pc:sldChg chg="modSp new del">
        <pc:chgData name="James Family" userId="16229dcca2f94b36" providerId="LiveId" clId="{57D0F804-6CBF-4314-ABD8-6B49138BB8BF}" dt="2020-04-25T01:19:44.207" v="593" actId="47"/>
        <pc:sldMkLst>
          <pc:docMk/>
          <pc:sldMk cId="1369632307" sldId="292"/>
        </pc:sldMkLst>
        <pc:spChg chg="mod">
          <ac:chgData name="James Family" userId="16229dcca2f94b36" providerId="LiveId" clId="{57D0F804-6CBF-4314-ABD8-6B49138BB8BF}" dt="2020-04-25T00:56:39.491" v="167" actId="20577"/>
          <ac:spMkLst>
            <pc:docMk/>
            <pc:sldMk cId="1369632307" sldId="292"/>
            <ac:spMk id="3" creationId="{6C0552ED-8DF9-49E4-A31C-E948CC043456}"/>
          </ac:spMkLst>
        </pc:spChg>
      </pc:sldChg>
      <pc:sldChg chg="modSp add del">
        <pc:chgData name="James Family" userId="16229dcca2f94b36" providerId="LiveId" clId="{57D0F804-6CBF-4314-ABD8-6B49138BB8BF}" dt="2020-04-25T01:22:41.097" v="611" actId="47"/>
        <pc:sldMkLst>
          <pc:docMk/>
          <pc:sldMk cId="444830879" sldId="293"/>
        </pc:sldMkLst>
        <pc:spChg chg="mod">
          <ac:chgData name="James Family" userId="16229dcca2f94b36" providerId="LiveId" clId="{57D0F804-6CBF-4314-ABD8-6B49138BB8BF}" dt="2020-04-25T01:20:48.412" v="605" actId="20577"/>
          <ac:spMkLst>
            <pc:docMk/>
            <pc:sldMk cId="444830879" sldId="293"/>
            <ac:spMk id="2" creationId="{9F9BA5C0-5D71-409E-9754-D0730529FB64}"/>
          </ac:spMkLst>
        </pc:spChg>
        <pc:spChg chg="mod">
          <ac:chgData name="James Family" userId="16229dcca2f94b36" providerId="LiveId" clId="{57D0F804-6CBF-4314-ABD8-6B49138BB8BF}" dt="2020-04-25T01:20:42.694" v="597" actId="6549"/>
          <ac:spMkLst>
            <pc:docMk/>
            <pc:sldMk cId="444830879" sldId="293"/>
            <ac:spMk id="3" creationId="{E82723D9-CBEE-47A9-BCE5-4F6FBBF2138D}"/>
          </ac:spMkLst>
        </pc:spChg>
      </pc:sldChg>
      <pc:sldChg chg="modSp new del">
        <pc:chgData name="James Family" userId="16229dcca2f94b36" providerId="LiveId" clId="{57D0F804-6CBF-4314-ABD8-6B49138BB8BF}" dt="2020-04-25T01:20:00.050" v="594" actId="47"/>
        <pc:sldMkLst>
          <pc:docMk/>
          <pc:sldMk cId="1712983178" sldId="293"/>
        </pc:sldMkLst>
        <pc:spChg chg="mod">
          <ac:chgData name="James Family" userId="16229dcca2f94b36" providerId="LiveId" clId="{57D0F804-6CBF-4314-ABD8-6B49138BB8BF}" dt="2020-04-25T01:18:36.655" v="591" actId="5793"/>
          <ac:spMkLst>
            <pc:docMk/>
            <pc:sldMk cId="1712983178" sldId="293"/>
            <ac:spMk id="2" creationId="{9F9BA5C0-5D71-409E-9754-D0730529FB64}"/>
          </ac:spMkLst>
        </pc:spChg>
        <pc:spChg chg="mod">
          <ac:chgData name="James Family" userId="16229dcca2f94b36" providerId="LiveId" clId="{57D0F804-6CBF-4314-ABD8-6B49138BB8BF}" dt="2020-04-25T01:18:15.805" v="579" actId="20577"/>
          <ac:spMkLst>
            <pc:docMk/>
            <pc:sldMk cId="1712983178" sldId="293"/>
            <ac:spMk id="3" creationId="{E82723D9-CBEE-47A9-BCE5-4F6FBBF2138D}"/>
          </ac:spMkLst>
        </pc:spChg>
      </pc:sldChg>
      <pc:sldChg chg="add">
        <pc:chgData name="James Family" userId="16229dcca2f94b36" providerId="LiveId" clId="{57D0F804-6CBF-4314-ABD8-6B49138BB8BF}" dt="2020-04-25T01:19:38.270" v="592"/>
        <pc:sldMkLst>
          <pc:docMk/>
          <pc:sldMk cId="2588118803" sldId="294"/>
        </pc:sldMkLst>
      </pc:sldChg>
      <pc:sldChg chg="new del">
        <pc:chgData name="James Family" userId="16229dcca2f94b36" providerId="LiveId" clId="{57D0F804-6CBF-4314-ABD8-6B49138BB8BF}" dt="2020-04-25T01:21:52.454" v="610" actId="47"/>
        <pc:sldMkLst>
          <pc:docMk/>
          <pc:sldMk cId="2332069623" sldId="295"/>
        </pc:sldMkLst>
      </pc:sldChg>
      <pc:sldChg chg="new del">
        <pc:chgData name="James Family" userId="16229dcca2f94b36" providerId="LiveId" clId="{57D0F804-6CBF-4314-ABD8-6B49138BB8BF}" dt="2020-04-25T01:21:42.002" v="606" actId="47"/>
        <pc:sldMkLst>
          <pc:docMk/>
          <pc:sldMk cId="3745407713" sldId="295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2T23:36:58.679" idx="1">
    <p:pos x="5218" y="2785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8DC98-B787-47E1-8C8B-FCF15091472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1A57-68E6-4AE5-B2BE-DAD435FDA7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34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pcug.org.au/~ajames/agsEvents2006March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http://members.pcug.org.au/~ajames/agsEvents2006March.htm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81A57-68E6-4AE5-B2BE-DAD435FDA7B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43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18:03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81A57-68E6-4AE5-B2BE-DAD435FDA7BE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51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A8A1-AB50-45E9-96AF-A4E91A70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6446A-65C4-4AF1-A90B-E4BC01D87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DC354-63E3-45AE-B740-453735BB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42A3-01C8-4A60-8C45-CCAD1F8F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C50B7-87C0-4F54-9C00-9C822756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17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4FAA-61EE-4B85-B93B-25425AA6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0C288-2403-4550-BAD2-CEEDA4784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F6AB4-2299-4049-AE1E-280BED2B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7ED29-2B97-4451-AC0B-49ADECCA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9AB16-A827-4C2B-B56C-5458B30F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40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F611E-550A-4A38-A0F5-13673672B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FB1A1-8CB6-4B14-A67B-42442D3BA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404F-E4D4-4E06-B1CD-CFCD1785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0BB6-E44E-4483-A590-C97A3B89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B37D-6312-4931-8C44-9D163235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34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2E60-6D40-4A93-9600-4C7495A7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A36C1-B25C-40A6-BD98-8C340421D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2B0C-24DC-4F45-8E57-CA741CDC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7F87-ACD8-4580-9FFB-C7428A85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1E54-F330-4A0A-945F-AF9039AD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77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9089-34C7-4759-B307-D8C9154F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6E7F-C0B4-487F-BFF0-01FA6D2F2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F99D2-C114-44CC-895E-4B7DB8F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B57D-7BF2-4F0F-9B84-30C494AE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B57DD-BED2-4830-9F35-B349E8B9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707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3A81-E40A-4FE2-A97B-CA0CA2F4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CAE5-07AB-4825-8EF8-3A98A7A43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71337-2D5F-451B-81E7-C8D3C0E88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9418F-4E3C-4A6E-AD04-3C9383D1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7137B-C158-4774-AA49-2633E5FB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84D5-6C78-40FB-884F-596F7B83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6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6DC7-F523-4574-82FF-1629FA44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12544-FB7E-4571-A28B-7775886A7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3F87D-3677-4D33-86BA-9159205E7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5394C-28F8-4DE1-9CBA-22DFEBAE6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04FE0-C6F6-4346-801C-54ED26670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EAD60-8402-4A20-A46B-B69EED0D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3DD23-46EB-49C4-B6C4-12DB2842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87374-AA8E-457D-A145-0CE5CDFC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54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BD81-E42D-4E8A-ADBE-FDD33763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D260E-A053-4D54-8526-6DC47CB4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66E15-8367-470C-8811-9E056F53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CBF0C-7888-4082-9775-0212B2A3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7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D01CD-FE9B-458F-94B8-FCD0D9A1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649FA-6A21-4904-AF0B-DC5648D1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D0E6B-2FFA-4929-AC71-5EED5948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6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27ED-2D6B-482D-9893-AA057C1C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8C80-A1B5-4981-8BFD-D54568274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11AC4-D4F3-4B3A-A466-13AB6E387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FFE8E-A438-4546-9079-2B46E61A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F1DC4-E285-4700-8EA5-6945631C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16041-B767-4B38-915A-DAE2C93E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61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9378-3C74-4A0A-91A4-416CA6D7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67FB1-A4AA-47D6-A144-8C31AED3C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0C8E8-5268-494B-8354-CA5147CE2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44D3C-0EC9-40A5-BDF6-36A53048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ADFF5-C95D-4213-A22E-067DD7E0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2BA3A-9CA7-4CE8-8C8E-CAE6F21A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1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C26E4-ABA8-4927-B5BC-ADAA9688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D240E-6468-4023-9E95-69968949E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1B0C5-6031-4A44-B9B1-45900ABD7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6706-3E62-4D23-A437-6EC7DCE49F62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2B9FF-9E37-4FBF-955E-A86B65DD3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758DD-16A1-4736-B48C-5998493F4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A4D5-C16E-4EB2-9712-2C1370627A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5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verywellmind.com/what-is-a-cognitive-bias-2794963#caus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gIRGKAbfc%20%20(3:30)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pcug.org.au/~ajames/agsEvents2006March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members.pcug.org.au/~ajames/agsEvents2012August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htlxW2CI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ata\Data%202020\RJ\AGS\AGS%20AGM%202019%20(2).docx" TargetMode="External"/><Relationship Id="rId2" Type="http://schemas.openxmlformats.org/officeDocument/2006/relationships/hyperlink" Target="file:///C:\Data\Data%202020\RJ\AGS\AGS%20AGM%202020%20-%20Agenda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file:///C:\Data\Data%202020\RJ\AGS\AGS%20President's%20Report%202020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EwGBIr_RIw&amp;t=320s" TargetMode="External"/><Relationship Id="rId13" Type="http://schemas.openxmlformats.org/officeDocument/2006/relationships/hyperlink" Target="https://www.youtube.com/watch?v=wEwGBIr_RIw&amp;t=548s" TargetMode="External"/><Relationship Id="rId3" Type="http://schemas.openxmlformats.org/officeDocument/2006/relationships/hyperlink" Target="https://www.youtube.com/watch?v=wEwGBIr_RIw&amp;t=82s" TargetMode="External"/><Relationship Id="rId7" Type="http://schemas.openxmlformats.org/officeDocument/2006/relationships/hyperlink" Target="https://www.youtube.com/watch?v=wEwGBIr_RIw&amp;t=270s" TargetMode="External"/><Relationship Id="rId12" Type="http://schemas.openxmlformats.org/officeDocument/2006/relationships/hyperlink" Target="https://www.youtube.com/watch?v=wEwGBIr_RIw&amp;t=512s" TargetMode="External"/><Relationship Id="rId2" Type="http://schemas.openxmlformats.org/officeDocument/2006/relationships/hyperlink" Target="https://www.youtube.com/watch?v=wEwGBIr_RIw&amp;t=18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EwGBIr_RIw&amp;t=230s" TargetMode="External"/><Relationship Id="rId11" Type="http://schemas.openxmlformats.org/officeDocument/2006/relationships/hyperlink" Target="https://www.youtube.com/watch?v=wEwGBIr_RIw&amp;t=464s" TargetMode="External"/><Relationship Id="rId5" Type="http://schemas.openxmlformats.org/officeDocument/2006/relationships/hyperlink" Target="https://www.youtube.com/watch?v=wEwGBIr_RIw&amp;t=189s" TargetMode="External"/><Relationship Id="rId10" Type="http://schemas.openxmlformats.org/officeDocument/2006/relationships/hyperlink" Target="https://www.youtube.com/watch?v=wEwGBIr_RIw&amp;t=412s" TargetMode="External"/><Relationship Id="rId4" Type="http://schemas.openxmlformats.org/officeDocument/2006/relationships/hyperlink" Target="https://www.youtube.com/watch?v=wEwGBIr_RIw&amp;t=142s" TargetMode="External"/><Relationship Id="rId9" Type="http://schemas.openxmlformats.org/officeDocument/2006/relationships/hyperlink" Target="https://www.youtube.com/watch?v=wEwGBIr_RIw&amp;t=372s" TargetMode="External"/><Relationship Id="rId1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E0F9-E351-4E70-BEC9-E2CCFA9D1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237" y="59497"/>
            <a:ext cx="6854187" cy="703983"/>
          </a:xfrm>
        </p:spPr>
        <p:txBody>
          <a:bodyPr>
            <a:normAutofit fontScale="90000"/>
          </a:bodyPr>
          <a:lstStyle/>
          <a:p>
            <a:r>
              <a:rPr lang="en-AU" sz="3600" b="1" dirty="0">
                <a:solidFill>
                  <a:schemeClr val="accent1"/>
                </a:solidFill>
                <a:latin typeface="AR BLANCA" panose="02000000000000000000" pitchFamily="2" charset="0"/>
              </a:rPr>
              <a:t>Australian General Semantics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A77B1-17BB-4C67-81F2-77963029D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31" y="861134"/>
            <a:ext cx="11166760" cy="6098959"/>
          </a:xfrm>
        </p:spPr>
        <p:txBody>
          <a:bodyPr>
            <a:noAutofit/>
          </a:bodyPr>
          <a:lstStyle/>
          <a:p>
            <a:endParaRPr lang="en-US" altLang="en-US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en-US" sz="2000" b="1" baseline="30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2020  11 am </a:t>
            </a:r>
          </a:p>
          <a:p>
            <a:r>
              <a:rPr lang="en-US" alt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our Springtime Seminar:</a:t>
            </a:r>
            <a:br>
              <a:rPr lang="en-US" alt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"Unconscious Bias / Implicit Association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b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of our 'mapping of the territory'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ourselves and our world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based on accurate observation,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how much of it is derived from factors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we either consciously deny or are truly unaware of?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unwilling-unable distinction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like the difference between purposely hiding something from others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unconsciously hiding something from oneself.</a:t>
            </a:r>
          </a:p>
          <a:p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Presented by Robert James.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2583FAE-5CE3-4E98-A058-A17DA8AA2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29D95-87F9-44B8-B33D-5E1001652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3934"/>
            <a:ext cx="1856508" cy="2515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C5A4C-C18A-4360-923D-107A77EF2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99" y="59497"/>
            <a:ext cx="3057236" cy="20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D1F5-EC22-4DE1-A515-717347CC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IAT Outcomes!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7892-ADA5-4E95-98E1-C49DA3E9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953"/>
            <a:ext cx="10515600" cy="4094009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From Person-1: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done a few of the implicit implication tests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they are rather enlightening and fun to do !</a:t>
            </a:r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0D7B3-9365-4AB6-9066-44D60D050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5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950B-88AD-49B3-B807-56016F62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IAT Outcomes!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B8E3C-D076-4B04-B868-BE3C86468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922"/>
            <a:ext cx="10515600" cy="4383041"/>
          </a:xfr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inherit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Person-2: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couldn't do the homework. G.S. principles keep popping up.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instance: In the "fat-thin" exercise,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couldn't ignore the fact that (even in the context of a test) 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don't relate to individuals 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terms of fat-thin, black-white, and so 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 the years, I have had friends on both sides.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remember a similar problem 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answering some questions in the “Myers Briggs” and other tests. </a:t>
            </a: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Segoe UI" panose="020B0502040204020203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4A140A-7BFF-41FA-86EF-99A784FA8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5456"/>
            <a:ext cx="288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B47380-CDBC-46A7-96A4-05AF7E92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5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EDCB-1538-4BDD-B8F2-79893D9F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IAT Outcomes!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B562C-1443-421F-ACAC-F7476183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954"/>
            <a:ext cx="10515600" cy="4094008"/>
          </a:xfrm>
        </p:spPr>
        <p:txBody>
          <a:bodyPr/>
          <a:lstStyle/>
          <a:p>
            <a:pPr algn="l" fontAlgn="base"/>
            <a: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Person-3:</a:t>
            </a:r>
            <a:b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data suggest </a:t>
            </a:r>
            <a:b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moderate association of Male with Science </a:t>
            </a:r>
            <a:b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Female with Humanities. </a:t>
            </a:r>
            <a:br>
              <a:rPr lang="en-A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AFA3C-3947-4F39-8C95-6BAF8059A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D9FB-F8BF-414F-BB5F-94989FAC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IAT Outcomes!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9D4F-668E-41AE-A46B-62397B29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953"/>
            <a:ext cx="10515600" cy="4094009"/>
          </a:xfrm>
        </p:spPr>
        <p:txBody>
          <a:bodyPr>
            <a:normAutofit/>
          </a:bodyPr>
          <a:lstStyle/>
          <a:p>
            <a:pPr algn="l" fontAlgn="base"/>
            <a: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Person-4:</a:t>
            </a:r>
            <a:b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data suggest </a:t>
            </a:r>
            <a:b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moderate association of Male with Science </a:t>
            </a:r>
            <a:b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Female with Humanities.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66419-7D5C-47E6-8923-DC1BC7FA0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4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533C-4A64-4C21-AA58-782C89C2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 BLANCA" panose="02000000000000000000" pitchFamily="2" charset="0"/>
              </a:rPr>
              <a:t>IAT Outcomes!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98C8-F153-440F-A370-BAF5341C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953"/>
            <a:ext cx="10515600" cy="4094009"/>
          </a:xfrm>
        </p:spPr>
        <p:txBody>
          <a:bodyPr>
            <a:norm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From Person-5:</a:t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data suggest …</a:t>
            </a:r>
            <a:br>
              <a:rPr lang="en-A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AU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A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strong preference for “thin” people compared to “fat” people,</a:t>
            </a:r>
          </a:p>
          <a:p>
            <a:r>
              <a:rPr lang="en-A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slight preference for “straight” people compared to “gay”,</a:t>
            </a:r>
          </a:p>
          <a:p>
            <a:r>
              <a:rPr lang="en-A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slight preference for “white” people compared to “coloured”.</a:t>
            </a:r>
          </a:p>
          <a:p>
            <a:endParaRPr lang="en-A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AU" sz="1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A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82110-7810-44EB-8C6C-2B1FB67A4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0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B19D-692B-4B25-907F-B0237E66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en-AU" dirty="0"/>
              <a:t>Cognitive Bias</a:t>
            </a:r>
            <a:br>
              <a:rPr lang="en-AU" dirty="0"/>
            </a:br>
            <a:r>
              <a:rPr lang="en-AU" sz="1100" dirty="0">
                <a:hlinkClick r:id="rId2"/>
              </a:rPr>
              <a:t>https://www.verywellmind.com/what-is-a-cognitive-bias-2794963#causes</a:t>
            </a:r>
            <a:endParaRPr lang="en-AU" sz="1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E5996-A2B5-470F-AD54-09BF79D5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0"/>
            <a:ext cx="10515600" cy="6578353"/>
          </a:xfrm>
        </p:spPr>
        <p:txBody>
          <a:bodyPr>
            <a:no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If you had to think about every possible option when making a decision, 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it would take a lot of time to make even the simplest choice. 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Because of the complexity of the world and the amount of information in the environment, 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it is necessary sometimes to rely on some mental shortcuts 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that allow us to act quickly.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Cognitive biases can be caused by a number of things, 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but it is these mental shortcuts, known as heuristics, 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that play a major contributing role. 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While they can often be surprisingly accurate, they can also lead to errors in thinking.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Other factors that can also contribute to these biases: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Emotions, 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Limits on our ability to process information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Social pressures</a:t>
            </a:r>
          </a:p>
          <a:p>
            <a:pPr lvl="1"/>
            <a:r>
              <a:rPr lang="en-AU" sz="2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Ageing can cause decreased cognitive flexibility.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D8331-5488-43E2-B4C7-32AB3387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5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</a:p>
          <a:p>
            <a:r>
              <a:rPr lang="en-AU" dirty="0"/>
              <a:t>&lt;= Limits on our perception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</a:p>
          <a:p>
            <a:r>
              <a:rPr lang="en-AU" dirty="0"/>
              <a:t>&lt;= Limits on our perception</a:t>
            </a:r>
          </a:p>
          <a:p>
            <a:r>
              <a:rPr lang="en-AU" dirty="0"/>
              <a:t>&lt;= Personality (Optimistic, careful etc)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5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</a:p>
          <a:p>
            <a:r>
              <a:rPr lang="en-AU" dirty="0"/>
              <a:t>&lt;= Limits on our perception</a:t>
            </a:r>
          </a:p>
          <a:p>
            <a:r>
              <a:rPr lang="en-AU" dirty="0"/>
              <a:t>&lt;= Personality (Optimistic, careful etc)</a:t>
            </a:r>
          </a:p>
          <a:p>
            <a:r>
              <a:rPr lang="en-AU" dirty="0"/>
              <a:t>&lt;= Emotions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7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0E38-A114-4460-AC87-47CEDB56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/>
              <a:t>Our “two brains – Conscious and Unconscious”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F31E-226A-41A1-86F5-F70B2802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9260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A423C-8946-412F-A096-60E393E12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38B7DF92-24B1-4A4D-9A20-B8618D478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93921"/>
            <a:ext cx="8944991" cy="49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0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</a:p>
          <a:p>
            <a:r>
              <a:rPr lang="en-AU" dirty="0"/>
              <a:t>&lt;= Limits on our perception</a:t>
            </a:r>
          </a:p>
          <a:p>
            <a:r>
              <a:rPr lang="en-AU" dirty="0"/>
              <a:t>&lt;= Personality (Optimistic, careful etc)</a:t>
            </a:r>
          </a:p>
          <a:p>
            <a:r>
              <a:rPr lang="en-AU" dirty="0"/>
              <a:t>&lt;= Emotions</a:t>
            </a:r>
          </a:p>
          <a:p>
            <a:r>
              <a:rPr lang="en-AU" dirty="0"/>
              <a:t>&lt;= Experiences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68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</a:p>
          <a:p>
            <a:r>
              <a:rPr lang="en-AU" dirty="0"/>
              <a:t>&lt;= Limits on our perception</a:t>
            </a:r>
          </a:p>
          <a:p>
            <a:r>
              <a:rPr lang="en-AU" dirty="0"/>
              <a:t>&lt;= Personality (Optimistic, careful etc)</a:t>
            </a:r>
          </a:p>
          <a:p>
            <a:r>
              <a:rPr lang="en-AU" dirty="0"/>
              <a:t>&lt;= Emotions</a:t>
            </a:r>
          </a:p>
          <a:p>
            <a:r>
              <a:rPr lang="en-AU" dirty="0"/>
              <a:t>&lt;= Experiences</a:t>
            </a:r>
          </a:p>
          <a:p>
            <a:r>
              <a:rPr lang="en-AU" dirty="0"/>
              <a:t>&lt;= Social pressures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07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</a:p>
          <a:p>
            <a:r>
              <a:rPr lang="en-AU" dirty="0"/>
              <a:t>&lt;= Limits on our perception</a:t>
            </a:r>
          </a:p>
          <a:p>
            <a:r>
              <a:rPr lang="en-AU" dirty="0"/>
              <a:t>&lt;= Personality (Optimistic, careful etc)</a:t>
            </a:r>
          </a:p>
          <a:p>
            <a:r>
              <a:rPr lang="en-AU" dirty="0"/>
              <a:t>&lt;= Emotions</a:t>
            </a:r>
          </a:p>
          <a:p>
            <a:r>
              <a:rPr lang="en-AU" dirty="0"/>
              <a:t>&lt;= Experiences</a:t>
            </a:r>
          </a:p>
          <a:p>
            <a:r>
              <a:rPr lang="en-AU" dirty="0"/>
              <a:t>&lt;= Social pressures</a:t>
            </a:r>
          </a:p>
          <a:p>
            <a:r>
              <a:rPr lang="en-AU" dirty="0"/>
              <a:t>&lt;= Ageing – diminished cognitive flexibility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4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</a:p>
          <a:p>
            <a:r>
              <a:rPr lang="en-AU" dirty="0"/>
              <a:t>&lt;= Limits on our perception</a:t>
            </a:r>
          </a:p>
          <a:p>
            <a:r>
              <a:rPr lang="en-AU" dirty="0"/>
              <a:t>&lt;= Personality (Optimistic, careful etc)</a:t>
            </a:r>
          </a:p>
          <a:p>
            <a:r>
              <a:rPr lang="en-AU" dirty="0"/>
              <a:t>&lt;= Emotions</a:t>
            </a:r>
          </a:p>
          <a:p>
            <a:r>
              <a:rPr lang="en-AU" dirty="0"/>
              <a:t>&lt;= Experiences</a:t>
            </a:r>
          </a:p>
          <a:p>
            <a:r>
              <a:rPr lang="en-AU" dirty="0"/>
              <a:t>&lt;= Social pressures</a:t>
            </a:r>
          </a:p>
          <a:p>
            <a:r>
              <a:rPr lang="en-AU" dirty="0"/>
              <a:t>&lt;= Ageing – diminished cognitive flexibility</a:t>
            </a:r>
          </a:p>
          <a:p>
            <a:r>
              <a:rPr lang="en-AU" dirty="0"/>
              <a:t>History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86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</a:p>
          <a:p>
            <a:r>
              <a:rPr lang="en-AU" dirty="0"/>
              <a:t>&lt;= Limits on our perception</a:t>
            </a:r>
          </a:p>
          <a:p>
            <a:r>
              <a:rPr lang="en-AU" dirty="0"/>
              <a:t>&lt;= Personality (Optimistic, careful etc)</a:t>
            </a:r>
          </a:p>
          <a:p>
            <a:r>
              <a:rPr lang="en-AU" dirty="0"/>
              <a:t>&lt;= Emotions</a:t>
            </a:r>
          </a:p>
          <a:p>
            <a:r>
              <a:rPr lang="en-AU" dirty="0"/>
              <a:t>&lt;= Experiences</a:t>
            </a:r>
          </a:p>
          <a:p>
            <a:r>
              <a:rPr lang="en-AU" dirty="0"/>
              <a:t>&lt;= Social pressures</a:t>
            </a:r>
          </a:p>
          <a:p>
            <a:r>
              <a:rPr lang="en-AU" dirty="0"/>
              <a:t>&lt;= Ageing – diminished cognitive flexibility</a:t>
            </a:r>
          </a:p>
          <a:p>
            <a:r>
              <a:rPr lang="en-AU" dirty="0"/>
              <a:t>History</a:t>
            </a:r>
          </a:p>
          <a:p>
            <a:r>
              <a:rPr lang="en-AU" dirty="0"/>
              <a:t>Culture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83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 lnSpcReduction="10000"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</a:p>
          <a:p>
            <a:r>
              <a:rPr lang="en-AU" dirty="0"/>
              <a:t>&lt;= Limits on our perception</a:t>
            </a:r>
          </a:p>
          <a:p>
            <a:r>
              <a:rPr lang="en-AU" dirty="0"/>
              <a:t>&lt;= Personality (Optimistic, careful etc)</a:t>
            </a:r>
          </a:p>
          <a:p>
            <a:r>
              <a:rPr lang="en-AU" dirty="0"/>
              <a:t>&lt;= Emotions</a:t>
            </a:r>
          </a:p>
          <a:p>
            <a:r>
              <a:rPr lang="en-AU" dirty="0"/>
              <a:t>&lt;= Experiences</a:t>
            </a:r>
          </a:p>
          <a:p>
            <a:r>
              <a:rPr lang="en-AU" dirty="0"/>
              <a:t>&lt;= Social pressures</a:t>
            </a:r>
          </a:p>
          <a:p>
            <a:r>
              <a:rPr lang="en-AU" dirty="0"/>
              <a:t>&lt;= Ageing – diminished cognitive flexibility</a:t>
            </a:r>
          </a:p>
          <a:p>
            <a:r>
              <a:rPr lang="en-AU" dirty="0"/>
              <a:t>History</a:t>
            </a:r>
          </a:p>
          <a:p>
            <a:r>
              <a:rPr lang="en-AU" dirty="0"/>
              <a:t>Culture</a:t>
            </a:r>
          </a:p>
          <a:p>
            <a:r>
              <a:rPr lang="en-AU" dirty="0"/>
              <a:t>Expectations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88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24CE-B3EF-40DF-BCB5-C4E7273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59"/>
            <a:ext cx="10515600" cy="856695"/>
          </a:xfrm>
        </p:spPr>
        <p:txBody>
          <a:bodyPr/>
          <a:lstStyle/>
          <a:p>
            <a:r>
              <a:rPr lang="en-AU" dirty="0"/>
              <a:t>A Structural Differential view …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8309-8830-4FAA-AE94-BF65682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431" y="1083076"/>
            <a:ext cx="7093258" cy="5513033"/>
          </a:xfrm>
        </p:spPr>
        <p:txBody>
          <a:bodyPr>
            <a:normAutofit fontScale="85000" lnSpcReduction="20000"/>
          </a:bodyPr>
          <a:lstStyle/>
          <a:p>
            <a:endParaRPr lang="en-AU" dirty="0"/>
          </a:p>
          <a:p>
            <a:r>
              <a:rPr lang="en-AU" dirty="0"/>
              <a:t>&lt;= “The reality”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  <a:p>
            <a:r>
              <a:rPr lang="en-AU" dirty="0"/>
              <a:t>&lt;= Limits on our perception</a:t>
            </a:r>
          </a:p>
          <a:p>
            <a:r>
              <a:rPr lang="en-AU" dirty="0"/>
              <a:t>&lt;= Personality (Optimistic, careful etc)</a:t>
            </a:r>
          </a:p>
          <a:p>
            <a:r>
              <a:rPr lang="en-AU" dirty="0"/>
              <a:t>&lt;= Emotions</a:t>
            </a:r>
          </a:p>
          <a:p>
            <a:r>
              <a:rPr lang="en-AU" dirty="0"/>
              <a:t>&lt;= Experiences</a:t>
            </a:r>
          </a:p>
          <a:p>
            <a:r>
              <a:rPr lang="en-AU" dirty="0"/>
              <a:t>&lt;= Social pressures</a:t>
            </a:r>
          </a:p>
          <a:p>
            <a:r>
              <a:rPr lang="en-AU" dirty="0"/>
              <a:t>&lt;= Ageing – diminished cognitive flexibility</a:t>
            </a:r>
          </a:p>
          <a:p>
            <a:r>
              <a:rPr lang="en-AU" dirty="0"/>
              <a:t>&lt;= History</a:t>
            </a:r>
          </a:p>
          <a:p>
            <a:r>
              <a:rPr lang="en-AU" dirty="0"/>
              <a:t>&lt;= Culture</a:t>
            </a:r>
          </a:p>
          <a:p>
            <a:r>
              <a:rPr lang="en-AU" dirty="0"/>
              <a:t>&lt;= Expectations</a:t>
            </a:r>
          </a:p>
          <a:p>
            <a:r>
              <a:rPr lang="en-AU" dirty="0"/>
              <a:t>&lt;= Assumptions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EC04C1-E2F9-411D-B453-55F5D6B5D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2054"/>
            <a:ext cx="3653900" cy="5690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41DE-D52D-45CA-8899-9C01A3CC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9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96D4-FB88-4C22-970E-DA007F85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AR BLANCA" panose="02000000000000000000" pitchFamily="2" charset="0"/>
                <a:cs typeface="Arial" panose="020B0604020202020204" pitchFamily="34" charset="0"/>
              </a:rPr>
              <a:t>Our Computer Future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8D6C3-1655-4862-A709-0269FC5BC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5781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we general semanticists are surely aware, </a:t>
            </a:r>
            <a:b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“all” symbol systems have biases! </a:t>
            </a:r>
          </a:p>
          <a:p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They involve abstractions which require making choices. </a:t>
            </a:r>
          </a:p>
          <a:p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Postman (1993) argues that </a:t>
            </a:r>
            <a:b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computer is biased toward seeing the world in terms of numbers, </a:t>
            </a:r>
            <a:b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this bias leads to the claim </a:t>
            </a:r>
            <a:b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that all our problems can be solved by fast calculations. </a:t>
            </a:r>
            <a:b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(Needless to say, he disagrees with this claim.)</a:t>
            </a:r>
          </a:p>
          <a:p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These days, we’re often not thinking about “a computer”,</a:t>
            </a:r>
            <a:b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but by complex systems involving many disbursed computers,</a:t>
            </a:r>
            <a:b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multiple ever-changing data bases, and complex algorithms.</a:t>
            </a:r>
          </a:p>
          <a:p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</a:rPr>
              <a:t>So … can computer systems make complex decisions,</a:t>
            </a:r>
            <a:b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</a:rPr>
              <a:t>devoid of silly human biases … ?</a:t>
            </a:r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94847-FA0E-4635-A117-969C1468A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23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B065-D0FC-4B3D-9CA8-C2122AB1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115410"/>
            <a:ext cx="11034204" cy="727969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AR BLANCA" panose="02000000000000000000" pitchFamily="2" charset="0"/>
              </a:rPr>
              <a:t>“Nah – Computer algorithms would never be biased!”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A404-2EC3-403D-8EB6-9A6477C49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ADC67A-9A97-4D33-9C02-7405C7EEA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78379"/>
              </p:ext>
            </p:extLst>
          </p:nvPr>
        </p:nvGraphicFramePr>
        <p:xfrm>
          <a:off x="719091" y="1029810"/>
          <a:ext cx="11150354" cy="6472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48">
                  <a:extLst>
                    <a:ext uri="{9D8B030D-6E8A-4147-A177-3AD203B41FA5}">
                      <a16:colId xmlns:a16="http://schemas.microsoft.com/office/drawing/2014/main" val="1242802266"/>
                    </a:ext>
                  </a:extLst>
                </a:gridCol>
                <a:gridCol w="5007006">
                  <a:extLst>
                    <a:ext uri="{9D8B030D-6E8A-4147-A177-3AD203B41FA5}">
                      <a16:colId xmlns:a16="http://schemas.microsoft.com/office/drawing/2014/main" val="1543676122"/>
                    </a:ext>
                  </a:extLst>
                </a:gridCol>
              </a:tblGrid>
              <a:tr h="6472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Computers do as programmed,</a:t>
                      </a:r>
                      <a:b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but this is not necessarily simple, </a:t>
                      </a:r>
                      <a:b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especially with AI, eg: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Biometric recognition (facial, voice, iris, etc),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administration (eg “Robo debt”),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Romantic match-making (like RSVP),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Decisions like “Should we go to war?”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Autonomous weapons systems,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speech recognition,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Criminal case-vetting,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Weather forecasting,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Economic modelling,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Pandemic modelling,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Satellite navigation,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Robotic surgery,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mining,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Etc … etc. 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A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6857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C7AF110-0260-4BD9-9CF4-872FA8FE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2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B065-D0FC-4B3D-9CA8-C2122AB1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115410"/>
            <a:ext cx="10803384" cy="727969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AR BLANCA" panose="02000000000000000000" pitchFamily="2" charset="0"/>
              </a:rPr>
              <a:t>“Nah – Computer algorithms would never be biased!”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A404-2EC3-403D-8EB6-9A6477C49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ADC67A-9A97-4D33-9C02-7405C7EEA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95893"/>
              </p:ext>
            </p:extLst>
          </p:nvPr>
        </p:nvGraphicFramePr>
        <p:xfrm>
          <a:off x="376562" y="1029811"/>
          <a:ext cx="11492883" cy="615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887">
                  <a:extLst>
                    <a:ext uri="{9D8B030D-6E8A-4147-A177-3AD203B41FA5}">
                      <a16:colId xmlns:a16="http://schemas.microsoft.com/office/drawing/2014/main" val="1242802266"/>
                    </a:ext>
                  </a:extLst>
                </a:gridCol>
                <a:gridCol w="5805996">
                  <a:extLst>
                    <a:ext uri="{9D8B030D-6E8A-4147-A177-3AD203B41FA5}">
                      <a16:colId xmlns:a16="http://schemas.microsoft.com/office/drawing/2014/main" val="1543676122"/>
                    </a:ext>
                  </a:extLst>
                </a:gridCol>
              </a:tblGrid>
              <a:tr h="6134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Computers do as programmed,</a:t>
                      </a:r>
                      <a:b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but this is not necessarily simple, </a:t>
                      </a:r>
                      <a:b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especially with AI, eg: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Biometric recognition (facial, voice, iris, etc),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administration (eg “Robo debt”),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Romantic match-making (like RSVP),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Decisions like “Should we go to war?”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Autonomous weapons systems,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speech recognition,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Criminal case-vetting,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Weather forecasting,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Economic modelling,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Pandemic modelling,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Satellite navigation,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Robotic surgery,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mining,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Etc … etc. 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A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GIGO - garbage in – garbage out – </a:t>
                      </a:r>
                      <a:b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fundamental to data processing.</a:t>
                      </a:r>
                      <a:endParaRPr lang="en-A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Complex data models </a:t>
                      </a:r>
                      <a:b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 bias built into them,</a:t>
                      </a:r>
                      <a:b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the analysts, designers, and programmers </a:t>
                      </a:r>
                      <a:b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who create them, </a:t>
                      </a:r>
                      <a:b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br>
                        <a:rPr lang="en-AU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by choice of the data </a:t>
                      </a:r>
                      <a:br>
                        <a:rPr lang="en-A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they are given to process.</a:t>
                      </a:r>
                      <a:r>
                        <a:rPr lang="en-AU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AU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AU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Bias is introduced by such factors as</a:t>
                      </a:r>
                    </a:p>
                    <a:p>
                      <a:r>
                        <a:rPr lang="en-AU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* Inaccurate “mapping of territory”,</a:t>
                      </a:r>
                    </a:p>
                    <a:p>
                      <a:r>
                        <a:rPr lang="en-AU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* Incomplete or non-representative data,</a:t>
                      </a:r>
                    </a:p>
                    <a:p>
                      <a:r>
                        <a:rPr lang="en-AU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* Selective reporting.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Bias exists in to the limitations of the human beings who create the programs, select the data and interpret the results.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Algorithms may be biased in adversarial terms, because of "the logic of the excluded middle”.</a:t>
                      </a:r>
                      <a:endParaRPr lang="en-A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685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0594279-AB0A-4BF7-8989-867A4008D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78" y="197529"/>
            <a:ext cx="1928731" cy="147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5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A158-A767-4717-9FF7-74AC2400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461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AR BLANCA" panose="02000000000000000000" pitchFamily="2" charset="0"/>
              </a:rPr>
              <a:t>We’ve worked on this theme before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2023C-6036-4BD5-9071-42928271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47500" lnSpcReduction="20000"/>
          </a:bodyPr>
          <a:lstStyle/>
          <a:p>
            <a:r>
              <a:rPr lang="en-AU" sz="3300" dirty="0">
                <a:latin typeface="Arial" panose="020B0604020202020204" pitchFamily="34" charset="0"/>
                <a:cs typeface="Arial" panose="020B0604020202020204" pitchFamily="34" charset="0"/>
              </a:rPr>
              <a:t> Fourteen years ago, in March 2006, David referred to this in working on some of the formulations: </a:t>
            </a:r>
            <a:br>
              <a:rPr lang="en-A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25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http://members.pcug.org.au/~ajames/agsEvents2006March.htm</a:t>
            </a:r>
            <a:endParaRPr lang="en-AU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AU" sz="3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      Identification</a:t>
            </a:r>
            <a:br>
              <a:rPr lang="en-AU" sz="3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3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 Vertical identification of different abstraction levels, eg:</a:t>
            </a:r>
            <a:b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Reification (identifying abstract concepts/formulations with concrete objects that do not exist) and </a:t>
            </a:r>
            <a:b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Fact-Inference confusion.</a:t>
            </a:r>
            <a:b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b) Horizontal identification.  Where one treats A1 as identical to A2  - racism, sexism, ageism, etc.</a:t>
            </a:r>
            <a:endParaRPr lang="en-AU" sz="3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</a:pPr>
            <a:r>
              <a:rPr lang="en-AU" sz="3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2)      Projection</a:t>
            </a:r>
            <a:br>
              <a:rPr lang="en-AU" sz="3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     (seeing properties as projected out there, that you have made up in your nervous system.) </a:t>
            </a:r>
            <a:b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i.e. projection ignores the observer-observed process.</a:t>
            </a:r>
            <a:endParaRPr lang="en-AU" sz="3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</a:pPr>
            <a: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AU" sz="3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      Either/Or thinking</a:t>
            </a:r>
            <a: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b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     It is easier to think in black and white polarised terms than in shades of grey.  </a:t>
            </a:r>
            <a:b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3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And how the Availability Bias helps make this happen.</a:t>
            </a:r>
            <a:endParaRPr lang="en-AU" sz="3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3300" dirty="0">
                <a:latin typeface="Arial" panose="020B0604020202020204" pitchFamily="34" charset="0"/>
                <a:cs typeface="Arial" panose="020B0604020202020204" pitchFamily="34" charset="0"/>
              </a:rPr>
              <a:t>Eight years ago, in August 2012, we had our Professor Gabriel Donleavy’s presentation: </a:t>
            </a:r>
          </a:p>
          <a:p>
            <a:r>
              <a:rPr lang="en-AU" sz="25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http://members.pcug.org.au/~ajames/agsEvents2012August.htm</a:t>
            </a:r>
            <a:endParaRPr lang="en-AU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AEF4D98-95E7-4280-83AD-32E9E44C8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20" y="297123"/>
            <a:ext cx="4184935" cy="13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04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0E38-A114-4460-AC87-47CEDB56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/>
            <a:r>
              <a:rPr lang="en-A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Case study - Microaggressions</a:t>
            </a:r>
            <a:endParaRPr lang="en-AU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F31E-226A-41A1-86F5-F70B2802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719"/>
            <a:ext cx="10515600" cy="4705165"/>
          </a:xfrm>
        </p:spPr>
        <p:txBody>
          <a:bodyPr>
            <a:normAutofit/>
          </a:bodyPr>
          <a:lstStyle/>
          <a:p>
            <a:pPr marR="0"/>
            <a:endParaRPr lang="en-AU" dirty="0"/>
          </a:p>
          <a:p>
            <a:pPr marR="0"/>
            <a:r>
              <a:rPr lang="en-A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Microaggressions</a:t>
            </a:r>
            <a:r>
              <a:rPr lang="en-A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can be subtle, well-intentioned, indirect, eg:</a:t>
            </a:r>
            <a:br>
              <a:rPr lang="en-A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AU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A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“Where are you from?”,</a:t>
            </a:r>
            <a:br>
              <a:rPr lang="en-A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AU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A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“You don't look Jewish / gay / autistic … ”,</a:t>
            </a:r>
            <a:br>
              <a:rPr lang="en-A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AU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A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“You're the smartest black girl in the class!”</a:t>
            </a:r>
          </a:p>
          <a:p>
            <a:pPr lvl="1"/>
            <a:endParaRPr lang="en-A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Can we think of other examples … ?</a:t>
            </a:r>
          </a:p>
          <a:p>
            <a:pPr marR="0"/>
            <a:endParaRPr lang="en-AU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/>
            <a:endParaRPr lang="en-A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A423C-8946-412F-A096-60E393E12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50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E0F9-E351-4E70-BEC9-E2CCFA9D1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49" y="59497"/>
            <a:ext cx="11017188" cy="3049477"/>
          </a:xfrm>
        </p:spPr>
        <p:txBody>
          <a:bodyPr>
            <a:normAutofit/>
          </a:bodyPr>
          <a:lstStyle/>
          <a:p>
            <a:endParaRPr lang="en-AU" sz="3600" b="1" dirty="0">
              <a:solidFill>
                <a:schemeClr val="accent1"/>
              </a:solidFill>
              <a:latin typeface="AR BLANCA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A77B1-17BB-4C67-81F2-77963029D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31" y="3429001"/>
            <a:ext cx="11166760" cy="3531092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accent1"/>
                </a:solidFill>
                <a:latin typeface="AR BLANCA" panose="02000000000000000000" pitchFamily="2" charset="0"/>
              </a:rPr>
              <a:t>Australian General Semantics Society</a:t>
            </a:r>
            <a:endParaRPr lang="en-US" altLang="en-US" sz="4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000" dirty="0">
                <a:solidFill>
                  <a:srgbClr val="000000"/>
                </a:solidFill>
                <a:latin typeface="AR BLANCA" panose="02000000000000000000" pitchFamily="2" charset="0"/>
                <a:cs typeface="Arial" panose="020B0604020202020204" pitchFamily="34" charset="0"/>
              </a:rPr>
              <a:t>Thank you …</a:t>
            </a:r>
          </a:p>
          <a:p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 BLANCA" panose="02000000000000000000" pitchFamily="2" charset="0"/>
                <a:cs typeface="Arial" panose="020B0604020202020204" pitchFamily="34" charset="0"/>
              </a:rPr>
              <a:t>Go thy way,</a:t>
            </a:r>
          </a:p>
          <a:p>
            <a:r>
              <a:rPr lang="en-US" altLang="en-US" sz="4000" dirty="0">
                <a:solidFill>
                  <a:srgbClr val="000000"/>
                </a:solidFill>
                <a:latin typeface="AR BLANCA" panose="02000000000000000000" pitchFamily="2" charset="0"/>
                <a:cs typeface="Arial" panose="020B0604020202020204" pitchFamily="34" charset="0"/>
              </a:rPr>
              <a:t>and rationalize-away those pesky biases …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2583FAE-5CE3-4E98-A058-A17DA8AA2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45116E-0DFE-48CF-9A38-B9658981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26" y="17726"/>
            <a:ext cx="8670435" cy="292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08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5D1B-0B32-4162-875D-25612A11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49"/>
            <a:ext cx="10515600" cy="944751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7030A0"/>
                </a:solidFill>
                <a:latin typeface="AR BLANCA" panose="02000000000000000000" pitchFamily="2" charset="0"/>
              </a:rPr>
              <a:t>Australian General Semantics Society Inc</a:t>
            </a:r>
            <a:br>
              <a:rPr lang="en-AU" dirty="0">
                <a:solidFill>
                  <a:srgbClr val="7030A0"/>
                </a:solidFill>
                <a:latin typeface="AR BLANCA" panose="02000000000000000000" pitchFamily="2" charset="0"/>
              </a:rPr>
            </a:br>
            <a:r>
              <a:rPr lang="en-AU" dirty="0">
                <a:solidFill>
                  <a:srgbClr val="7030A0"/>
                </a:solidFill>
                <a:latin typeface="AR BLANCA" panose="02000000000000000000" pitchFamily="2" charset="0"/>
              </a:rPr>
              <a:t>Very Interesting Annual General Meeting!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BA5A-C074-45C9-835F-A39E5AB8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2282"/>
            <a:ext cx="10515600" cy="1595718"/>
          </a:xfrm>
        </p:spPr>
        <p:txBody>
          <a:bodyPr>
            <a:normAutofit/>
          </a:bodyPr>
          <a:lstStyle/>
          <a:p>
            <a:r>
              <a:rPr lang="en-AU" dirty="0">
                <a:hlinkClick r:id="rId2" action="ppaction://hlinkfile"/>
              </a:rPr>
              <a:t>Agenda</a:t>
            </a:r>
            <a:endParaRPr lang="en-AU" dirty="0"/>
          </a:p>
          <a:p>
            <a:r>
              <a:rPr lang="en-AU" dirty="0" err="1">
                <a:hlinkClick r:id="rId3" action="ppaction://hlinkfile"/>
              </a:rPr>
              <a:t>M’me</a:t>
            </a:r>
            <a:r>
              <a:rPr lang="en-AU" dirty="0">
                <a:hlinkClick r:id="rId3" action="ppaction://hlinkfile"/>
              </a:rPr>
              <a:t> Secretary’s Report (Minutes 2019)</a:t>
            </a:r>
            <a:endParaRPr lang="en-AU" dirty="0"/>
          </a:p>
          <a:p>
            <a:r>
              <a:rPr lang="en-AU" dirty="0">
                <a:hlinkClick r:id="rId4" action="ppaction://hlinkfile"/>
              </a:rPr>
              <a:t>President’s Report</a:t>
            </a:r>
            <a:endParaRPr lang="en-AU" dirty="0"/>
          </a:p>
        </p:txBody>
      </p:sp>
      <p:pic>
        <p:nvPicPr>
          <p:cNvPr id="1026" name="Picture 2" descr="Annual General Meeting | Air Liquide">
            <a:extLst>
              <a:ext uri="{FF2B5EF4-FFF2-40B4-BE49-F238E27FC236}">
                <a16:creationId xmlns:a16="http://schemas.microsoft.com/office/drawing/2014/main" id="{F2BF35D6-D5E7-4C92-8159-CE2E17E7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65" y="1219199"/>
            <a:ext cx="12038120" cy="39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7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0E38-A114-4460-AC87-47CEDB56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latin typeface="AR BLANCA" panose="02000000000000000000" pitchFamily="2" charset="0"/>
              </a:rPr>
              <a:t>Implicit Association (“Unconscious Bias”)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F31E-226A-41A1-86F5-F70B2802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9260"/>
          </a:xfrm>
        </p:spPr>
        <p:txBody>
          <a:bodyPr>
            <a:normAutofit/>
          </a:bodyPr>
          <a:lstStyle/>
          <a:p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much of our 'mapping of the territory'</a:t>
            </a:r>
            <a:b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ourselves and our world</a:t>
            </a:r>
            <a:b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based on accurate observation,</a:t>
            </a:r>
            <a:b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how much of it is derived from factors</a:t>
            </a:r>
            <a:b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we either consciously deny or are truly unaware of?</a:t>
            </a:r>
            <a:b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unwilling-unable distinction</a:t>
            </a:r>
            <a:b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like the difference between purposely hiding something from others</a:t>
            </a:r>
            <a:b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unconsciously hiding something from oneself.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38607-B359-41FC-B26D-712C92C4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F2AE-8299-4C6C-918C-4CA2FB7E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Bias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19106-25AF-4906-BC50-432F626B4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150"/>
            <a:ext cx="10515600" cy="3879543"/>
          </a:xfrm>
        </p:spPr>
        <p:txBody>
          <a:bodyPr>
            <a:normAutofit fontScale="62500" lnSpcReduction="20000"/>
          </a:bodyPr>
          <a:lstStyle/>
          <a:p>
            <a:r>
              <a:rPr lang="en-AU" dirty="0">
                <a:effectLst/>
                <a:hlinkClick r:id="rId2"/>
              </a:rPr>
              <a:t>1</a:t>
            </a:r>
            <a:r>
              <a:rPr lang="en-AU" dirty="0">
                <a:effectLst/>
              </a:rPr>
              <a:t> Anchoring Bias (1st information disproportionately influence later judgements. Related to contrast effect) </a:t>
            </a:r>
          </a:p>
          <a:p>
            <a:r>
              <a:rPr lang="en-AU" dirty="0">
                <a:effectLst/>
                <a:hlinkClick r:id="rId3"/>
              </a:rPr>
              <a:t>2</a:t>
            </a:r>
            <a:r>
              <a:rPr lang="en-AU" dirty="0">
                <a:effectLst/>
              </a:rPr>
              <a:t> Availability Bias (Focusing on what you know / what is shown. Lack of perspective) </a:t>
            </a:r>
          </a:p>
          <a:p>
            <a:r>
              <a:rPr lang="en-AU" dirty="0">
                <a:effectLst/>
                <a:hlinkClick r:id="rId4"/>
              </a:rPr>
              <a:t>3</a:t>
            </a:r>
            <a:r>
              <a:rPr lang="en-AU" dirty="0">
                <a:effectLst/>
              </a:rPr>
              <a:t> Bandwagon Effect (Aka group thinking. Doing like the others, social pressure) </a:t>
            </a:r>
          </a:p>
          <a:p>
            <a:r>
              <a:rPr lang="en-AU" dirty="0">
                <a:effectLst/>
                <a:hlinkClick r:id="rId5"/>
              </a:rPr>
              <a:t>4</a:t>
            </a:r>
            <a:r>
              <a:rPr lang="en-AU" dirty="0">
                <a:effectLst/>
              </a:rPr>
              <a:t> Choice Supportive Bias (A choice unknowingly becomes cue of superiority, eg religion, </a:t>
            </a:r>
            <a:r>
              <a:rPr lang="en-AU" dirty="0" err="1">
                <a:effectLst/>
              </a:rPr>
              <a:t>partisanism</a:t>
            </a:r>
            <a:r>
              <a:rPr lang="en-AU" dirty="0">
                <a:effectLst/>
              </a:rPr>
              <a:t>) </a:t>
            </a:r>
          </a:p>
          <a:p>
            <a:r>
              <a:rPr lang="en-AU" dirty="0">
                <a:effectLst/>
                <a:hlinkClick r:id="rId6"/>
              </a:rPr>
              <a:t>5</a:t>
            </a:r>
            <a:r>
              <a:rPr lang="en-AU" dirty="0">
                <a:effectLst/>
              </a:rPr>
              <a:t> Confirmation Bias (Searching for proofs of current point of view. Misinterpret contradictory evidences.</a:t>
            </a:r>
          </a:p>
          <a:p>
            <a:r>
              <a:rPr lang="en-AU" dirty="0">
                <a:effectLst/>
                <a:hlinkClick r:id="rId7"/>
              </a:rPr>
              <a:t>6</a:t>
            </a:r>
            <a:r>
              <a:rPr lang="en-AU" dirty="0">
                <a:effectLst/>
              </a:rPr>
              <a:t> Ostrich Bias (Ignore or rationalize negative information) </a:t>
            </a:r>
          </a:p>
          <a:p>
            <a:r>
              <a:rPr lang="en-AU" dirty="0">
                <a:effectLst/>
                <a:hlinkClick r:id="rId8"/>
              </a:rPr>
              <a:t>7</a:t>
            </a:r>
            <a:r>
              <a:rPr lang="en-AU" dirty="0">
                <a:effectLst/>
              </a:rPr>
              <a:t> Outcome Bias (Base the effectiveness of a decision on its outcome, neglecting other factors. </a:t>
            </a:r>
          </a:p>
          <a:p>
            <a:r>
              <a:rPr lang="en-AU" dirty="0">
                <a:effectLst/>
                <a:hlinkClick r:id="rId9"/>
              </a:rPr>
              <a:t>8</a:t>
            </a:r>
            <a:r>
              <a:rPr lang="en-AU" dirty="0">
                <a:effectLst/>
              </a:rPr>
              <a:t> Overconfidence (Stop making decision based on facts after a series of successes) </a:t>
            </a:r>
          </a:p>
          <a:p>
            <a:r>
              <a:rPr lang="en-AU" dirty="0">
                <a:effectLst/>
                <a:hlinkClick r:id="rId10"/>
              </a:rPr>
              <a:t>9</a:t>
            </a:r>
            <a:r>
              <a:rPr lang="en-AU" dirty="0">
                <a:effectLst/>
              </a:rPr>
              <a:t> Placebo Effect (The belief of an outcome improves its likeness. I'm not sure why it's classified as a bias) </a:t>
            </a:r>
          </a:p>
          <a:p>
            <a:r>
              <a:rPr lang="en-AU" dirty="0">
                <a:effectLst/>
                <a:hlinkClick r:id="rId11"/>
              </a:rPr>
              <a:t>10</a:t>
            </a:r>
            <a:r>
              <a:rPr lang="en-AU" dirty="0">
                <a:effectLst/>
              </a:rPr>
              <a:t> Survivorship Bias (Only taking into account the positive outcomes, which gives irrelevant correlations) </a:t>
            </a:r>
          </a:p>
          <a:p>
            <a:r>
              <a:rPr lang="en-AU" dirty="0">
                <a:effectLst/>
                <a:hlinkClick r:id="rId12"/>
              </a:rPr>
              <a:t>11</a:t>
            </a:r>
            <a:r>
              <a:rPr lang="en-AU" dirty="0">
                <a:effectLst/>
              </a:rPr>
              <a:t> Selective Perception (Ostrich + Confirmation combined?) </a:t>
            </a:r>
          </a:p>
          <a:p>
            <a:r>
              <a:rPr lang="en-AU" dirty="0">
                <a:effectLst/>
                <a:hlinkClick r:id="rId13"/>
              </a:rPr>
              <a:t>12</a:t>
            </a:r>
            <a:r>
              <a:rPr lang="en-AU" dirty="0">
                <a:effectLst/>
              </a:rPr>
              <a:t> Blindspot Bias (Thinking that we are less biased than the next folk).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822B3-256F-42B9-9F13-FBC16AA46C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34BE-D8BD-4CDB-A0A7-47714925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/>
          <a:lstStyle/>
          <a:p>
            <a:r>
              <a:rPr lang="en-AU" dirty="0"/>
              <a:t>The Implicit Association Test (IAT)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48127-DACF-475E-932B-8EDC37ACF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 controversial assessment in the field of social psychology </a:t>
            </a:r>
            <a:br>
              <a:rPr lang="en-AU" dirty="0"/>
            </a:br>
            <a:r>
              <a:rPr lang="en-AU" dirty="0"/>
              <a:t>intended to detect the strength of subconscious association </a:t>
            </a:r>
            <a:br>
              <a:rPr lang="en-AU" dirty="0"/>
            </a:br>
            <a:r>
              <a:rPr lang="en-AU" dirty="0"/>
              <a:t>between mental representations memory. </a:t>
            </a:r>
          </a:p>
          <a:p>
            <a:r>
              <a:rPr lang="en-AU" dirty="0"/>
              <a:t>Commonly applied to assess implicit stereotypes, </a:t>
            </a:r>
            <a:br>
              <a:rPr lang="en-AU" dirty="0"/>
            </a:br>
            <a:r>
              <a:rPr lang="en-AU" dirty="0"/>
              <a:t>eg biases in racial groups, gender, sexuality, age, and religion, </a:t>
            </a:r>
            <a:br>
              <a:rPr lang="en-AU" dirty="0"/>
            </a:br>
            <a:r>
              <a:rPr lang="en-AU" dirty="0"/>
              <a:t>as well as assessing self-esteem.</a:t>
            </a:r>
          </a:p>
          <a:p>
            <a:r>
              <a:rPr lang="en-AU" dirty="0"/>
              <a:t>It is not designed to assess “what we think” about the associations,</a:t>
            </a:r>
            <a:br>
              <a:rPr lang="en-AU" dirty="0"/>
            </a:br>
            <a:r>
              <a:rPr lang="en-AU" dirty="0"/>
              <a:t>It does not ask “what we like”. </a:t>
            </a:r>
          </a:p>
          <a:p>
            <a:r>
              <a:rPr lang="en-AU" dirty="0"/>
              <a:t>&gt;800,000 subjects.</a:t>
            </a:r>
            <a:br>
              <a:rPr lang="en-AU" dirty="0"/>
            </a:b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727C7-9E2C-4F05-8573-9DCAAF406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E6EC-A385-4596-B2DE-BF6B4726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30"/>
            <a:ext cx="10515600" cy="781234"/>
          </a:xfrm>
        </p:spPr>
        <p:txBody>
          <a:bodyPr/>
          <a:lstStyle/>
          <a:p>
            <a:r>
              <a:rPr lang="en-AU" dirty="0"/>
              <a:t>The Implicit Association Test (IAT)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686BC-BD17-4737-A44D-BD78E46A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757"/>
            <a:ext cx="10515600" cy="4909352"/>
          </a:xfrm>
        </p:spPr>
        <p:txBody>
          <a:bodyPr>
            <a:normAutofit fontScale="92500" lnSpcReduction="20000"/>
          </a:bodyPr>
          <a:lstStyle/>
          <a:p>
            <a:r>
              <a:rPr lang="en-AU" b="1" dirty="0"/>
              <a:t>Limitations / Controversary</a:t>
            </a:r>
            <a:br>
              <a:rPr lang="en-AU" dirty="0"/>
            </a:br>
            <a:endParaRPr lang="en-AU" dirty="0"/>
          </a:p>
          <a:p>
            <a:r>
              <a:rPr lang="en-AU" dirty="0"/>
              <a:t>Assesses familiarity or cultural knowledge </a:t>
            </a:r>
            <a:br>
              <a:rPr lang="en-AU" dirty="0"/>
            </a:br>
            <a:r>
              <a:rPr lang="en-AU" dirty="0"/>
              <a:t>irrespective of personal endorsement of that knowledge.</a:t>
            </a:r>
          </a:p>
          <a:p>
            <a:r>
              <a:rPr lang="en-AU" dirty="0"/>
              <a:t>Lack of empirical research justifying the diagnostic statements </a:t>
            </a:r>
            <a:br>
              <a:rPr lang="en-AU" dirty="0"/>
            </a:br>
            <a:r>
              <a:rPr lang="en-AU" dirty="0"/>
              <a:t>that are given to the lay public.</a:t>
            </a:r>
          </a:p>
          <a:p>
            <a:r>
              <a:rPr lang="en-AU" dirty="0"/>
              <a:t>For instance, feedback may report that someone has a [slight/moderate/strong] automatic preference for [European Americans/African Americans]. </a:t>
            </a:r>
          </a:p>
          <a:p>
            <a:r>
              <a:rPr lang="en-AU" dirty="0"/>
              <a:t>Lack of consistency if someone does the same test a number of times.</a:t>
            </a:r>
          </a:p>
          <a:p>
            <a:r>
              <a:rPr lang="en-AU" dirty="0"/>
              <a:t>Proponents of the IAT have responded to these charges, </a:t>
            </a:r>
            <a:br>
              <a:rPr lang="en-AU" dirty="0"/>
            </a:br>
            <a:r>
              <a:rPr lang="en-AU" dirty="0"/>
              <a:t>but the debate continues, as with other psychological assessments, eg:</a:t>
            </a:r>
          </a:p>
          <a:p>
            <a:pPr lvl="1"/>
            <a:r>
              <a:rPr lang="en-AU" dirty="0"/>
              <a:t>For “personality” (eg Myers Briggs), or</a:t>
            </a:r>
          </a:p>
          <a:p>
            <a:pPr lvl="1"/>
            <a:r>
              <a:rPr lang="en-AU" dirty="0"/>
              <a:t>For “intelligence”, etc …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499F9-11E0-4CAB-8A02-2A4602970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0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EB24-2CAD-4004-874E-87274CE9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Implicit Association Test (IAT)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29E0-3262-49D5-AE5E-640CC53B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475"/>
            <a:ext cx="10515600" cy="4495400"/>
          </a:xfrm>
        </p:spPr>
        <p:txBody>
          <a:bodyPr>
            <a:normAutofit/>
          </a:bodyPr>
          <a:lstStyle/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Implicit Association Test (IAT) makes it possible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penetrate both of these types of hiding.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IAT measures implicit attitudes and beliefs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we are either unwilling or unable to report.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 BLANCA" panose="02000000000000000000" pitchFamily="2" charset="0"/>
                <a:cs typeface="Arial" panose="020B0604020202020204" pitchFamily="34" charset="0"/>
              </a:rPr>
              <a:t>Are you willing to unlock this door to your unconscious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 BLANCA" panose="02000000000000000000" pitchFamily="2" charset="0"/>
                <a:cs typeface="Arial" panose="020B060402020202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 BLANCA" panose="02000000000000000000" pitchFamily="2" charset="0"/>
                <a:cs typeface="Arial" panose="020B0604020202020204" pitchFamily="34" charset="0"/>
              </a:rPr>
              <a:t>and have a peep inside ... ?</a:t>
            </a:r>
          </a:p>
          <a:p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 BLANCA" panose="02000000000000000000" pitchFamily="2" charset="0"/>
              <a:cs typeface="Arial" panose="020B0604020202020204" pitchFamily="34" charset="0"/>
            </a:endParaRPr>
          </a:p>
          <a:p>
            <a:r>
              <a:rPr lang="en-AU" dirty="0"/>
              <a:t>So … How did we go with our homework … </a:t>
            </a:r>
          </a:p>
          <a:p>
            <a:endParaRPr lang="en-AU" sz="2800" dirty="0">
              <a:latin typeface="AR BLANCA" panose="02000000000000000000" pitchFamily="2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A7DC0-8ECF-426C-BF07-1A81FB66C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3091-8041-4A59-9B08-8FCE81FE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206BE1-AED4-425B-AF3F-7821273CB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28655" y="628807"/>
            <a:ext cx="6570204" cy="57563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38466-B838-40B0-B934-101F3FAA5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40" y="261891"/>
            <a:ext cx="2241498" cy="1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8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2183</Words>
  <Application>Microsoft Office PowerPoint</Application>
  <PresentationFormat>Widescreen</PresentationFormat>
  <Paragraphs>255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 BLANCA</vt:lpstr>
      <vt:lpstr>Arial</vt:lpstr>
      <vt:lpstr>Calibri</vt:lpstr>
      <vt:lpstr>Calibri Light</vt:lpstr>
      <vt:lpstr>inherit</vt:lpstr>
      <vt:lpstr>Segoe UI</vt:lpstr>
      <vt:lpstr>Symbol</vt:lpstr>
      <vt:lpstr>Times New Roman</vt:lpstr>
      <vt:lpstr>Office Theme</vt:lpstr>
      <vt:lpstr>Australian General Semantics Society</vt:lpstr>
      <vt:lpstr>Our “two brains – Conscious and Unconscious”</vt:lpstr>
      <vt:lpstr>We’ve worked on this theme before …</vt:lpstr>
      <vt:lpstr>Implicit Association (“Unconscious Bias”)</vt:lpstr>
      <vt:lpstr>Types of Bias </vt:lpstr>
      <vt:lpstr>The Implicit Association Test (IAT)</vt:lpstr>
      <vt:lpstr>The Implicit Association Test (IAT)</vt:lpstr>
      <vt:lpstr>The Implicit Association Test (IAT)</vt:lpstr>
      <vt:lpstr>PowerPoint Presentation</vt:lpstr>
      <vt:lpstr>IAT Outcomes!</vt:lpstr>
      <vt:lpstr>IAT Outcomes!</vt:lpstr>
      <vt:lpstr>IAT Outcomes!</vt:lpstr>
      <vt:lpstr>IAT Outcomes!</vt:lpstr>
      <vt:lpstr>IAT Outcomes!</vt:lpstr>
      <vt:lpstr>Cognitive Bias https://www.verywellmind.com/what-is-a-cognitive-bias-2794963#causes</vt:lpstr>
      <vt:lpstr>A Structural Differential view …   </vt:lpstr>
      <vt:lpstr>A Structural Differential view …   </vt:lpstr>
      <vt:lpstr>A Structural Differential view …   </vt:lpstr>
      <vt:lpstr>A Structural Differential view …   </vt:lpstr>
      <vt:lpstr>A Structural Differential view …   </vt:lpstr>
      <vt:lpstr>A Structural Differential view …   </vt:lpstr>
      <vt:lpstr>A Structural Differential view …   </vt:lpstr>
      <vt:lpstr>A Structural Differential view …   </vt:lpstr>
      <vt:lpstr>A Structural Differential view …   </vt:lpstr>
      <vt:lpstr>A Structural Differential view …   </vt:lpstr>
      <vt:lpstr>A Structural Differential view …   </vt:lpstr>
      <vt:lpstr>Our Computer Future …</vt:lpstr>
      <vt:lpstr>“Nah – Computer algorithms would never be biased!”</vt:lpstr>
      <vt:lpstr>“Nah – Computer algorithms would never be biased!”</vt:lpstr>
      <vt:lpstr>A Case study - Microaggressions</vt:lpstr>
      <vt:lpstr>PowerPoint Presentation</vt:lpstr>
      <vt:lpstr>Australian General Semantics Society Inc Very Interesting Annual General Meeting!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General Semantics Society</dc:title>
  <dc:creator>James Family</dc:creator>
  <cp:lastModifiedBy>Jeanne and Robert James</cp:lastModifiedBy>
  <cp:revision>95</cp:revision>
  <dcterms:created xsi:type="dcterms:W3CDTF">2020-04-24T04:21:06Z</dcterms:created>
  <dcterms:modified xsi:type="dcterms:W3CDTF">2020-09-22T22:49:37Z</dcterms:modified>
</cp:coreProperties>
</file>